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Montserrat SemiBold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Montserrat Medium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F52A65-266D-4E6B-BA7F-D95D74C66EAC}">
  <a:tblStyle styleId="{B9F52A65-266D-4E6B-BA7F-D95D74C66E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42" Type="http://schemas.openxmlformats.org/officeDocument/2006/relationships/font" Target="fonts/MontserratMedium-bold.fntdata"/><Relationship Id="rId41" Type="http://schemas.openxmlformats.org/officeDocument/2006/relationships/font" Target="fonts/MontserratMedium-regular.fntdata"/><Relationship Id="rId22" Type="http://schemas.openxmlformats.org/officeDocument/2006/relationships/slide" Target="slides/slide16.xml"/><Relationship Id="rId44" Type="http://schemas.openxmlformats.org/officeDocument/2006/relationships/font" Target="fonts/MontserratMedium-boldItalic.fntdata"/><Relationship Id="rId21" Type="http://schemas.openxmlformats.org/officeDocument/2006/relationships/slide" Target="slides/slide15.xml"/><Relationship Id="rId43" Type="http://schemas.openxmlformats.org/officeDocument/2006/relationships/font" Target="fonts/MontserratMedium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SemiBold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SemiBold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SemiBold-bold.fntdata"/><Relationship Id="rId15" Type="http://schemas.openxmlformats.org/officeDocument/2006/relationships/slide" Target="slides/slide9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SemiBold-bold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18fecb3c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18fecb3c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18fecb3c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18fecb3c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197acd019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c197acd019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197acd019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c197acd019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197acd019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197acd019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197acd019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197acd019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197acd019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c197acd019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197acd019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197acd019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197acd019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c197acd019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197acd019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c197acd019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170f80d3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170f80d3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197acd019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197acd019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170f80d3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170f80d3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170f80d3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170f80d3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197acd01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197acd01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197acd01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197acd01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197acd01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c197acd01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197acd01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c197acd01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170f80d3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170f80d3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18fecb3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c18fecb3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c18fecb3c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c18fecb3c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18fecb3c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18fecb3c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18fecb3c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c18fecb3c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18fecb3c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c18fecb3c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170f80d3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c170f80d3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8EFF3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405325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3838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8EF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05325"/>
            <a:ext cx="85206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 Medium"/>
              <a:buChar char="●"/>
              <a:defRPr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○"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■"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●"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○"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■"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●"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○"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■"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663725" y="3139575"/>
            <a:ext cx="1480275" cy="200392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7095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Цифровая поэтика Вознесенского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Пополнение корпуса</a:t>
            </a:r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1405325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75" y="1405325"/>
            <a:ext cx="2462362" cy="314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133" y="1307975"/>
            <a:ext cx="2587842" cy="35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4875" y="1235175"/>
            <a:ext cx="1825674" cy="36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Пополнение корпуса</a:t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405325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625" y="1308275"/>
            <a:ext cx="7181475" cy="27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Тематическое моделирование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405325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275" y="1176088"/>
            <a:ext cx="4803448" cy="36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Перспективы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405325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590"/>
              <a:t>Использовать </a:t>
            </a:r>
            <a:r>
              <a:rPr b="1" i="1" lang="ru" sz="2590"/>
              <a:t>строфы </a:t>
            </a:r>
            <a:r>
              <a:rPr lang="ru" sz="2590"/>
              <a:t>в качестве «документного измерения»</a:t>
            </a:r>
            <a:endParaRPr sz="2590"/>
          </a:p>
          <a:p>
            <a:pPr indent="-393070" lvl="0" marL="457200" rtl="0" algn="l">
              <a:spcBef>
                <a:spcPts val="0"/>
              </a:spcBef>
              <a:spcAft>
                <a:spcPts val="0"/>
              </a:spcAft>
              <a:buSzPts val="2590"/>
              <a:buAutoNum type="arabicPeriod"/>
            </a:pPr>
            <a:r>
              <a:rPr lang="ru" sz="2590"/>
              <a:t>Самостоятельная т</a:t>
            </a:r>
            <a:r>
              <a:rPr b="1" i="1" lang="ru" sz="2590"/>
              <a:t>ематическая классификация</a:t>
            </a:r>
            <a:r>
              <a:rPr lang="ru" sz="2590"/>
              <a:t> с последующим обучением на нем алгоритма </a:t>
            </a:r>
            <a:r>
              <a:rPr lang="ru" sz="2590"/>
              <a:t>предсказания</a:t>
            </a:r>
            <a:r>
              <a:rPr lang="ru" sz="2590"/>
              <a:t> тем</a:t>
            </a:r>
            <a:endParaRPr sz="259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ru"/>
              <a:t>Анализ тональности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405325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NLTK: VADER (lexicon-based)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+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Dostoevsky (классификатор, обученныйна датасете RuSentiment)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i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Перспективы</a:t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405325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Разделение стихотворений на </a:t>
            </a:r>
            <a:r>
              <a:rPr b="1" i="1" lang="ru" sz="2200"/>
              <a:t>предложения</a:t>
            </a:r>
            <a:r>
              <a:rPr lang="ru" sz="2200"/>
              <a:t> → усредненный подсчет для стихотворения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i="1" lang="ru" sz="2200"/>
              <a:t>Zero-Shot Classification</a:t>
            </a:r>
            <a:r>
              <a:rPr lang="ru" sz="2200"/>
              <a:t>: например, модели от Facebook (XML-RoBERTa, mBERT)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160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ru"/>
              <a:t>Метрическая сложность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266850" y="1944775"/>
            <a:ext cx="2417100" cy="3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77">
                <a:solidFill>
                  <a:schemeClr val="dk1"/>
                </a:solidFill>
              </a:rPr>
              <a:t>огляд+ишь сво+и угл+ы</a:t>
            </a:r>
            <a:endParaRPr sz="177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77">
                <a:solidFill>
                  <a:schemeClr val="dk1"/>
                </a:solidFill>
              </a:rPr>
              <a:t>зв+ёздными сво+ими:</a:t>
            </a:r>
            <a:endParaRPr sz="177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77">
                <a:solidFill>
                  <a:schemeClr val="dk1"/>
                </a:solidFill>
              </a:rPr>
              <a:t>ст+ены пуст+ы и г+олы —</a:t>
            </a:r>
            <a:endParaRPr sz="177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77">
                <a:solidFill>
                  <a:schemeClr val="dk1"/>
                </a:solidFill>
              </a:rPr>
              <a:t>г+олая бог+иня.</a:t>
            </a:r>
            <a:endParaRPr sz="177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3"/>
              <a:buFont typeface="Arial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8"/>
          <p:cNvSpPr txBox="1"/>
          <p:nvPr/>
        </p:nvSpPr>
        <p:spPr>
          <a:xfrm>
            <a:off x="3207200" y="1944775"/>
            <a:ext cx="2938200" cy="3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предлаг+ал озолот+ить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режисс+ёр павл+иний.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т+ы ж предпочит+аешь ж+ить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г+олой, н+о бог+иней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6145400" y="1944775"/>
            <a:ext cx="28557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подверн+ётся, м+ожет, р+оль,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 т+екстами благ+ими.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мн+е плев+ать, что г+ол кор+оль!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г+олая бог+иня …</a:t>
            </a:r>
            <a:endParaRPr sz="12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</a:t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405325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Появляются лишние ударения: </a:t>
            </a:r>
            <a:r>
              <a:rPr lang="ru" sz="2000"/>
              <a:t>г</a:t>
            </a:r>
            <a:r>
              <a:rPr lang="ru"/>
              <a:t>+олой, </a:t>
            </a:r>
            <a:r>
              <a:rPr lang="ru">
                <a:highlight>
                  <a:srgbClr val="EA9999"/>
                </a:highlight>
              </a:rPr>
              <a:t>н+о</a:t>
            </a:r>
            <a:r>
              <a:rPr lang="ru"/>
              <a:t> бог+иней (но это не должно помешать верному определению метра).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Поэт может подстраивать слова под метр (намеренно смещать ударения), автоматически это не распознаётся: ст+ены пус</a:t>
            </a:r>
            <a:r>
              <a:rPr lang="ru">
                <a:highlight>
                  <a:srgbClr val="EA9999"/>
                </a:highlight>
              </a:rPr>
              <a:t>т+ы</a:t>
            </a:r>
            <a:r>
              <a:rPr lang="ru"/>
              <a:t> и </a:t>
            </a:r>
            <a:r>
              <a:rPr lang="ru">
                <a:highlight>
                  <a:srgbClr val="EA9999"/>
                </a:highlight>
              </a:rPr>
              <a:t>г+о</a:t>
            </a:r>
            <a:r>
              <a:rPr lang="ru"/>
              <a:t>лы.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Всё ломается, когда попадается латиница.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 startAt="4"/>
            </a:pPr>
            <a:r>
              <a:rPr lang="ru"/>
              <a:t>Readability</a:t>
            </a:r>
            <a:endParaRPr/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11700" y="1405325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04013"/>
            <a:ext cx="6446800" cy="6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413" y="2486225"/>
            <a:ext cx="8509174" cy="6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568425"/>
            <a:ext cx="6728825" cy="7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ctr">
              <a:spcBef>
                <a:spcPts val="0"/>
              </a:spcBef>
              <a:spcAft>
                <a:spcPts val="0"/>
              </a:spcAft>
              <a:buSzPct val="100000"/>
              <a:buAutoNum type="arabicPeriod" startAt="4"/>
            </a:pPr>
            <a:r>
              <a:rPr lang="ru"/>
              <a:t>Readability</a:t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1405325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3200"/>
              <a:t>Для русского языка:</a:t>
            </a:r>
            <a:endParaRPr sz="32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3200"/>
              <a:t>ARI_X_GRADE = </a:t>
            </a:r>
            <a:r>
              <a:rPr b="1" i="1" lang="ru" sz="3200"/>
              <a:t>6.26 </a:t>
            </a:r>
            <a:endParaRPr b="1" i="1" sz="32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3200"/>
              <a:t>ARI_Y_GRADE = </a:t>
            </a:r>
            <a:r>
              <a:rPr b="1" i="1" lang="ru" sz="3200"/>
              <a:t>0.2805</a:t>
            </a:r>
            <a:endParaRPr b="1" i="1" sz="32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3200"/>
              <a:t>ARI_Z_GRADE = </a:t>
            </a:r>
            <a:r>
              <a:rPr b="1" i="1" lang="ru" sz="3200"/>
              <a:t>31.04</a:t>
            </a:r>
            <a:endParaRPr sz="3200"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438" y="1595825"/>
            <a:ext cx="5579128" cy="7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Humanities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Прогресс</a:t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11700" y="1405325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romanUcPeriod"/>
            </a:pPr>
            <a:r>
              <a:rPr lang="ru"/>
              <a:t>Теоретическая подготовка (4)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romanUcPeriod"/>
            </a:pPr>
            <a:r>
              <a:rPr lang="ru"/>
              <a:t> Подготовка данных -&gt; токенизация, очистка от стоп-слов, расстановка ударений (3)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romanUcPeriod"/>
            </a:pPr>
            <a:r>
              <a:rPr lang="ru"/>
              <a:t>Расчёт параметров для стихов/структурных элементов стиха + усреднение результатов для стихов (1, 2)</a:t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romanUcPeriod"/>
            </a:pPr>
            <a:r>
              <a:rPr lang="ru"/>
              <a:t>Кластеризация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Актуальные вопросы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ксюша</a:t>
            </a:r>
            <a:endParaRPr/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311700" y="1405325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Придумать, что делать с видеомами, как их анализировать.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Понять, как адаптировать издание под детскую аудиторию + юридические вопросы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Приступить к реализации остальных сценариев.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Закончить работу над созданием корпуса и разметкой текстов -&gt; проблема монотонности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Ограничения в автоматизации процесса: все издания немного по-разному структурированы, ошибки при распознавании все еще есть. итог: около 2т стихотворений и сотни видеом должны подвергнуться ручной редактуре и описанию ЧТО ДЕЛАТЬ ЧТОБЫ ЭТОГО НЕ ДЕЛАТЬ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????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Видеомы</a:t>
            </a:r>
            <a:endParaRPr/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75" y="1154963"/>
            <a:ext cx="3825424" cy="3656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9" name="Google Shape;199;p35"/>
          <p:cNvGraphicFramePr/>
          <p:nvPr/>
        </p:nvGraphicFramePr>
        <p:xfrm>
          <a:off x="4427625" y="115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{B9F52A65-266D-4E6B-BA7F-D95D74C66EAC}</a:tableStyleId>
              </a:tblPr>
              <a:tblGrid>
                <a:gridCol w="1805425"/>
                <a:gridCol w="1805425"/>
              </a:tblGrid>
              <a:tr h="64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u="sng">
                          <a:solidFill>
                            <a:schemeClr val="dk2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Полный текст</a:t>
                      </a:r>
                      <a:endParaRPr sz="1600" u="sng">
                        <a:solidFill>
                          <a:schemeClr val="dk2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2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Токены, n-грамы</a:t>
                      </a:r>
                      <a:endParaRPr sz="1600">
                        <a:solidFill>
                          <a:schemeClr val="dk2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163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u="sng">
                          <a:solidFill>
                            <a:schemeClr val="dk2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Снег таял, таялтаялтаялтаялтаялтаялтаялтаялтаялтаялтаялтаялтаялтаЯлта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>
                          <a:solidFill>
                            <a:schemeClr val="dk2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С</a:t>
                      </a:r>
                      <a:r>
                        <a:rPr lang="ru" sz="1600">
                          <a:solidFill>
                            <a:schemeClr val="dk2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нег таял, снег, таял, Ялта, таялта, таялтаялтаял…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0" name="Google Shape;200;p35"/>
          <p:cNvSpPr txBox="1"/>
          <p:nvPr/>
        </p:nvSpPr>
        <p:spPr>
          <a:xfrm>
            <a:off x="4427625" y="3715525"/>
            <a:ext cx="3610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↓</a:t>
            </a:r>
            <a:endParaRPr b="1" sz="2000">
              <a:solidFill>
                <a:srgbClr val="2021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CV?</a:t>
            </a:r>
            <a:endParaRPr b="1" sz="3200">
              <a:solidFill>
                <a:srgbClr val="20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Видеомы</a:t>
            </a: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 rotWithShape="1">
          <a:blip r:embed="rId3">
            <a:alphaModFix/>
          </a:blip>
          <a:srcRect b="13621" l="0" r="0" t="0"/>
          <a:stretch/>
        </p:blipFill>
        <p:spPr>
          <a:xfrm>
            <a:off x="0" y="594775"/>
            <a:ext cx="3723275" cy="45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6"/>
          <p:cNvPicPr preferRelativeResize="0"/>
          <p:nvPr/>
        </p:nvPicPr>
        <p:blipFill rotWithShape="1">
          <a:blip r:embed="rId4">
            <a:alphaModFix/>
          </a:blip>
          <a:srcRect b="12789" l="-826" r="0" t="11801"/>
          <a:stretch/>
        </p:blipFill>
        <p:spPr>
          <a:xfrm>
            <a:off x="5477225" y="1265025"/>
            <a:ext cx="3666774" cy="387847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6"/>
          <p:cNvSpPr txBox="1"/>
          <p:nvPr/>
        </p:nvSpPr>
        <p:spPr>
          <a:xfrm>
            <a:off x="3846700" y="2025350"/>
            <a:ext cx="1449900" cy="16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CV ли?</a:t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Пополнение корпуса</a:t>
            </a:r>
            <a:endParaRPr/>
          </a:p>
        </p:txBody>
      </p:sp>
      <p:sp>
        <p:nvSpPr>
          <p:cNvPr id="214" name="Google Shape;214;p37"/>
          <p:cNvSpPr txBox="1"/>
          <p:nvPr>
            <p:ph idx="1" type="body"/>
          </p:nvPr>
        </p:nvSpPr>
        <p:spPr>
          <a:xfrm>
            <a:off x="311700" y="1209375"/>
            <a:ext cx="7403700" cy="39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90" u="sng"/>
              <a:t>Проблема!</a:t>
            </a:r>
            <a:endParaRPr b="1" sz="259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590" u="sng"/>
              <a:t>Предпосылка:</a:t>
            </a:r>
            <a:r>
              <a:rPr lang="ru" sz="2590"/>
              <a:t> о</a:t>
            </a:r>
            <a:r>
              <a:rPr lang="ru" sz="2590"/>
              <a:t>коло 2000 стихотворений и несколько сотен видеом </a:t>
            </a:r>
            <a:endParaRPr sz="259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590" u="sng"/>
              <a:t>Что не так:</a:t>
            </a:r>
            <a:r>
              <a:rPr lang="ru" sz="2590"/>
              <a:t> ручная редактура, вынесение каждого стихотворения в отдельный файл </a:t>
            </a:r>
            <a:endParaRPr sz="259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590" u="sng"/>
              <a:t>Почему не так:</a:t>
            </a:r>
            <a:r>
              <a:rPr lang="ru" sz="2590"/>
              <a:t> все издания структурированы по-разному; мелкие ошибки распознавания, которые трудно заметить; большой объем редакторской работы</a:t>
            </a:r>
            <a:endParaRPr sz="259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Юридические вопросы…</a:t>
            </a:r>
            <a:endParaRPr/>
          </a:p>
        </p:txBody>
      </p:sp>
      <p:graphicFrame>
        <p:nvGraphicFramePr>
          <p:cNvPr id="220" name="Google Shape;220;p38"/>
          <p:cNvGraphicFramePr/>
          <p:nvPr/>
        </p:nvGraphicFramePr>
        <p:xfrm>
          <a:off x="1484325" y="131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{B9F52A65-266D-4E6B-BA7F-D95D74C66EAC}</a:tableStyleId>
              </a:tblPr>
              <a:tblGrid>
                <a:gridCol w="2993825"/>
                <a:gridCol w="3181525"/>
              </a:tblGrid>
              <a:tr h="78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2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Копирайт…</a:t>
                      </a:r>
                      <a:endParaRPr b="1"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2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Цензура…</a:t>
                      </a:r>
                      <a:endParaRPr b="1"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230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0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Издания взяты из открытых источников, но на каких условиях осуществляется публикация материалов оттуда?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Сортировка стихотворений по возрастному рейтингу? </a:t>
                      </a:r>
                      <a:endParaRPr sz="20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Маркировка издания 18+?</a:t>
                      </a:r>
                      <a:endParaRPr sz="20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000050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C9DAF8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Получили доступ к опубликованным изданиям -&gt; пополняем с их помощью корпус. (К.: сказать про упор на поздние издания снова)</a:t>
            </a:r>
            <a:endParaRPr sz="1100">
              <a:solidFill>
                <a:schemeClr val="dk1"/>
              </a:solidFill>
              <a:highlight>
                <a:srgbClr val="C9DAF8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C9DAF8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Определили список сценариев, выделили в нём категории (те, что точно будем реализовывать, и сомнительные). Ориентировались на то, что ещё не делали раньше, и на то, что может быть интересно обычному читателю. (привести список сценариев)</a:t>
            </a:r>
            <a:endParaRPr sz="1100">
              <a:solidFill>
                <a:schemeClr val="dk1"/>
              </a:solidFill>
              <a:highlight>
                <a:srgbClr val="C9DAF8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C9DAF8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Определили принципы работы с текстами Вознесенского (делим текст и графику, например) -&gt; очень сомнительная задача, конечно (К.: нормальная задача, ведь мы описали множество текстов и поняли какие они бывают и все такое - можно разглагольствовать на этот счет еще)</a:t>
            </a:r>
            <a:endParaRPr sz="1100">
              <a:solidFill>
                <a:schemeClr val="dk1"/>
              </a:solidFill>
              <a:highlight>
                <a:srgbClr val="C9DAF8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AutoNum type="arabicPeriod"/>
            </a:pPr>
            <a:r>
              <a:rPr lang="ru" sz="1100">
                <a:solidFill>
                  <a:schemeClr val="dk1"/>
                </a:solidFill>
                <a:highlight>
                  <a:srgbClr val="C9DAF8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Начали думать над тем, как представить издание читателю (например, правильные и понятные названия сценариев).</a:t>
            </a:r>
            <a:endParaRPr>
              <a:highlight>
                <a:srgbClr val="C9DAF8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1173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Материал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405325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01" y="721000"/>
            <a:ext cx="2790076" cy="38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900" y="424320"/>
            <a:ext cx="3220675" cy="3771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0725" y="1330550"/>
            <a:ext cx="3220682" cy="37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19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Сценарии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889650"/>
            <a:ext cx="8520600" cy="3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Одобренные:</a:t>
            </a:r>
            <a:endParaRPr b="1"/>
          </a:p>
          <a:p>
            <a:pPr indent="-355600" lvl="0" marL="45720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Случайные стихи</a:t>
            </a:r>
            <a:endParaRPr/>
          </a:p>
          <a:p>
            <a:pPr indent="-35560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Текст / графика</a:t>
            </a:r>
            <a:endParaRPr/>
          </a:p>
          <a:p>
            <a:pPr indent="-35560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Темы</a:t>
            </a:r>
            <a:endParaRPr/>
          </a:p>
          <a:p>
            <a:pPr indent="-35560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Силлаботоника / всё остальное</a:t>
            </a:r>
            <a:endParaRPr/>
          </a:p>
          <a:p>
            <a:pPr indent="-35560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Readability</a:t>
            </a:r>
            <a:endParaRPr/>
          </a:p>
          <a:p>
            <a:pPr indent="-355600" lvl="0" marL="457200" rtl="0" algn="ctr">
              <a:spcBef>
                <a:spcPts val="1000"/>
              </a:spcBef>
              <a:spcAft>
                <a:spcPts val="1000"/>
              </a:spcAft>
              <a:buSzPts val="2000"/>
              <a:buAutoNum type="arabicPeriod"/>
            </a:pPr>
            <a:r>
              <a:rPr lang="ru"/>
              <a:t>Хронология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594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Сценарии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562475"/>
            <a:ext cx="8520600" cy="30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Нуждаются в проверке/доработке</a:t>
            </a:r>
            <a:r>
              <a:rPr b="1" lang="ru"/>
              <a:t>:</a:t>
            </a:r>
            <a:endParaRPr b="1"/>
          </a:p>
          <a:p>
            <a:pPr indent="-355600" lvl="0" marL="45720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Тональность</a:t>
            </a:r>
            <a:endParaRPr/>
          </a:p>
          <a:p>
            <a:pPr indent="-35560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Известные / неизвестные</a:t>
            </a:r>
            <a:endParaRPr/>
          </a:p>
          <a:p>
            <a:pPr indent="-35560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2000"/>
              <a:buAutoNum type="arabicPeriod"/>
            </a:pPr>
            <a:r>
              <a:rPr lang="ru"/>
              <a:t>Песни / не песни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89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Принципы работы с текстами для издания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382875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Полностью исключить прозу</a:t>
            </a:r>
            <a:endParaRPr/>
          </a:p>
          <a:p>
            <a:pPr indent="-3556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Использовать тексты любых жанров </a:t>
            </a:r>
            <a:endParaRPr/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(в поэтических рамках)</a:t>
            </a:r>
            <a:endParaRPr/>
          </a:p>
          <a:p>
            <a:pPr indent="-35560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ru"/>
              <a:t>Работать с чистыми текстами и с графикой отдельно</a:t>
            </a:r>
            <a:endParaRPr/>
          </a:p>
          <a:p>
            <a:pPr indent="-35560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2000"/>
              <a:buAutoNum type="arabicPeriod"/>
            </a:pPr>
            <a:r>
              <a:rPr lang="ru"/>
              <a:t>Делить циклы стихов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Итоговое издание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898725"/>
            <a:ext cx="852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/>
              <a:t>Как правильно представить сценарии читателю?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Digital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Вознесенский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